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y="5143500" cx="9144000"/>
  <p:notesSz cx="6858000" cy="9144000"/>
  <p:embeddedFontLst>
    <p:embeddedFont>
      <p:font typeface="Libre Franklin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Arial Black"/>
      <p:regular r:id="rId56"/>
    </p:embeddedFont>
    <p:embeddedFont>
      <p:font typeface="Comforta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7B04F9-B8BE-4EB5-A87B-CAA484C9D396}">
  <a:tblStyle styleId="{FF7B04F9-B8BE-4EB5-A87B-CAA484C9D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at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Quattrocento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font" Target="fonts/LibreFranklin-bold.fntdata"/><Relationship Id="rId32" Type="http://schemas.openxmlformats.org/officeDocument/2006/relationships/font" Target="fonts/LibreFranklin-regular.fntdata"/><Relationship Id="rId35" Type="http://schemas.openxmlformats.org/officeDocument/2006/relationships/font" Target="fonts/LibreFranklin-boldItalic.fntdata"/><Relationship Id="rId34" Type="http://schemas.openxmlformats.org/officeDocument/2006/relationships/font" Target="fonts/LibreFranklin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2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1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4.xml"/><Relationship Id="rId57" Type="http://schemas.openxmlformats.org/officeDocument/2006/relationships/font" Target="fonts/Comfortaa-regular.fntdata"/><Relationship Id="rId12" Type="http://schemas.openxmlformats.org/officeDocument/2006/relationships/slide" Target="slides/slide3.xml"/><Relationship Id="rId56" Type="http://schemas.openxmlformats.org/officeDocument/2006/relationships/font" Target="fonts/ArialBlack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58" Type="http://schemas.openxmlformats.org/officeDocument/2006/relationships/font" Target="fonts/Comfortaa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f0ec328df_1_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f0ec328df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f0ec328df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af0ec328df_1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f0ec328df_1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af0ec328df_1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f0ec328df_1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af0ec328df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f0ec32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f0ec32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f0ec328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f0ec328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f0ec328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af0ec328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f0ec328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f0ec328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f0ec328d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f0ec328d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f0ec328df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f0ec328df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f0ec328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af0ec328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f0ec328df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af0ec328df_1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f0ec328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f0ec328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f0ec328d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f0ec328d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f0ec328df_1_323:notes"/>
          <p:cNvSpPr/>
          <p:nvPr>
            <p:ph idx="2" type="sldImg"/>
          </p:nvPr>
        </p:nvSpPr>
        <p:spPr>
          <a:xfrm>
            <a:off x="381391" y="685800"/>
            <a:ext cx="609521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af0ec328df_1_3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f0ec328df_1_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af0ec328df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f0ec328df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af0ec328df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f0ec328df_1_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af0ec328df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f0ec328df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af0ec328df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f0ec328df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af0ec328df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f0ec328df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af0ec328df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f0ec328df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af0ec328df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Blank">
  <p:cSld name="45_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>
            <p:ph idx="2" type="pic"/>
          </p:nvPr>
        </p:nvSpPr>
        <p:spPr>
          <a:xfrm>
            <a:off x="0" y="0"/>
            <a:ext cx="4290432" cy="43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3" name="Google Shape;123;p2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" type="subTitle"/>
          </p:nvPr>
        </p:nvSpPr>
        <p:spPr>
          <a:xfrm>
            <a:off x="311703" y="2913276"/>
            <a:ext cx="8520599" cy="1170642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 Black"/>
              <a:buNone/>
              <a:defRPr b="1" i="0" sz="19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9pPr>
          </a:lstStyle>
          <a:p/>
        </p:txBody>
      </p:sp>
      <p:sp>
        <p:nvSpPr>
          <p:cNvPr id="152" name="Google Shape;152;p31"/>
          <p:cNvSpPr txBox="1"/>
          <p:nvPr>
            <p:ph type="ctrTitle"/>
          </p:nvPr>
        </p:nvSpPr>
        <p:spPr>
          <a:xfrm>
            <a:off x="311710" y="1032579"/>
            <a:ext cx="8520599" cy="1674186"/>
          </a:xfrm>
          <a:prstGeom prst="rect">
            <a:avLst/>
          </a:prstGeom>
          <a:noFill/>
          <a:ln>
            <a:noFill/>
          </a:ln>
        </p:spPr>
        <p:txBody>
          <a:bodyPr anchorCtr="0" anchor="b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 Black"/>
              <a:buNone/>
              <a:defRPr b="1" i="0" sz="48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25189" y="20895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3170041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5995781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body">
  <p:cSld name="5_Title and 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4529970" y="1464469"/>
            <a:ext cx="1966149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3" type="body"/>
          </p:nvPr>
        </p:nvSpPr>
        <p:spPr>
          <a:xfrm>
            <a:off x="2440407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4" type="body"/>
          </p:nvPr>
        </p:nvSpPr>
        <p:spPr>
          <a:xfrm>
            <a:off x="6612492" y="1464469"/>
            <a:ext cx="1966149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body">
  <p:cSld name="1_Title and 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344186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1" name="Google Shape;171;p34"/>
          <p:cNvSpPr txBox="1"/>
          <p:nvPr>
            <p:ph idx="2" type="body"/>
          </p:nvPr>
        </p:nvSpPr>
        <p:spPr>
          <a:xfrm>
            <a:off x="4521875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3" y="2139702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body">
  <p:cSld name="6_Title and 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title"/>
          </p:nvPr>
        </p:nvSpPr>
        <p:spPr>
          <a:xfrm>
            <a:off x="324720" y="21034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body">
  <p:cSld name="3_Title and 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44186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>
  <p:cSld name="2_Title and bod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body">
  <p:cSld name="4_Title and 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/>
          <p:nvPr>
            <p:ph idx="2" type="pic"/>
          </p:nvPr>
        </p:nvSpPr>
        <p:spPr>
          <a:xfrm>
            <a:off x="3211717" y="1530549"/>
            <a:ext cx="2677380" cy="2171902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9"/>
          <p:cNvSpPr/>
          <p:nvPr>
            <p:ph idx="3" type="pic"/>
          </p:nvPr>
        </p:nvSpPr>
        <p:spPr>
          <a:xfrm>
            <a:off x="6043231" y="1530549"/>
            <a:ext cx="2677380" cy="2171902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9"/>
          <p:cNvSpPr txBox="1"/>
          <p:nvPr>
            <p:ph type="title"/>
          </p:nvPr>
        </p:nvSpPr>
        <p:spPr>
          <a:xfrm>
            <a:off x="325189" y="20895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2" name="Google Shape;192;p39"/>
          <p:cNvSpPr txBox="1"/>
          <p:nvPr>
            <p:ph idx="4" type="body"/>
          </p:nvPr>
        </p:nvSpPr>
        <p:spPr>
          <a:xfrm>
            <a:off x="3171025" y="376088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5" type="body"/>
          </p:nvPr>
        </p:nvSpPr>
        <p:spPr>
          <a:xfrm>
            <a:off x="6002539" y="376088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body">
  <p:cSld name="7_Title and 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/>
          <p:nvPr>
            <p:ph idx="2" type="pic"/>
          </p:nvPr>
        </p:nvSpPr>
        <p:spPr>
          <a:xfrm>
            <a:off x="6658721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40"/>
          <p:cNvSpPr/>
          <p:nvPr>
            <p:ph idx="3" type="pic"/>
          </p:nvPr>
        </p:nvSpPr>
        <p:spPr>
          <a:xfrm>
            <a:off x="4572000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/>
          <p:nvPr>
            <p:ph idx="4" type="pic"/>
          </p:nvPr>
        </p:nvSpPr>
        <p:spPr>
          <a:xfrm>
            <a:off x="2483776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40"/>
          <p:cNvSpPr/>
          <p:nvPr>
            <p:ph idx="5" type="pic"/>
          </p:nvPr>
        </p:nvSpPr>
        <p:spPr>
          <a:xfrm>
            <a:off x="6658721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40"/>
          <p:cNvSpPr/>
          <p:nvPr>
            <p:ph idx="6" type="pic"/>
          </p:nvPr>
        </p:nvSpPr>
        <p:spPr>
          <a:xfrm>
            <a:off x="4572000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40"/>
          <p:cNvSpPr/>
          <p:nvPr>
            <p:ph idx="7" type="pic"/>
          </p:nvPr>
        </p:nvSpPr>
        <p:spPr>
          <a:xfrm>
            <a:off x="2483776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40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4" name="Google Shape;204;p40"/>
          <p:cNvSpPr txBox="1"/>
          <p:nvPr>
            <p:ph idx="8" type="body"/>
          </p:nvPr>
        </p:nvSpPr>
        <p:spPr>
          <a:xfrm>
            <a:off x="2443084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9" type="body"/>
          </p:nvPr>
        </p:nvSpPr>
        <p:spPr>
          <a:xfrm>
            <a:off x="4531308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6" name="Google Shape;206;p40"/>
          <p:cNvSpPr txBox="1"/>
          <p:nvPr>
            <p:ph idx="13" type="body"/>
          </p:nvPr>
        </p:nvSpPr>
        <p:spPr>
          <a:xfrm>
            <a:off x="6618029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7" name="Google Shape;207;p40"/>
          <p:cNvSpPr txBox="1"/>
          <p:nvPr>
            <p:ph idx="14" type="body"/>
          </p:nvPr>
        </p:nvSpPr>
        <p:spPr>
          <a:xfrm>
            <a:off x="2443084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idx="15" type="body"/>
          </p:nvPr>
        </p:nvSpPr>
        <p:spPr>
          <a:xfrm>
            <a:off x="4531308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6" type="body"/>
          </p:nvPr>
        </p:nvSpPr>
        <p:spPr>
          <a:xfrm>
            <a:off x="6618029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body">
  <p:cSld name="8_Title and bod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>
            <p:ph idx="2" type="pic"/>
          </p:nvPr>
        </p:nvSpPr>
        <p:spPr>
          <a:xfrm>
            <a:off x="4572000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3" type="pic"/>
          </p:nvPr>
        </p:nvSpPr>
        <p:spPr>
          <a:xfrm>
            <a:off x="2483776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1"/>
          <p:cNvSpPr/>
          <p:nvPr>
            <p:ph idx="4" type="pic"/>
          </p:nvPr>
        </p:nvSpPr>
        <p:spPr>
          <a:xfrm>
            <a:off x="6658721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41"/>
          <p:cNvSpPr txBox="1"/>
          <p:nvPr>
            <p:ph idx="5" type="body"/>
          </p:nvPr>
        </p:nvSpPr>
        <p:spPr>
          <a:xfrm>
            <a:off x="2443084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6" type="body"/>
          </p:nvPr>
        </p:nvSpPr>
        <p:spPr>
          <a:xfrm>
            <a:off x="4531308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7" type="body"/>
          </p:nvPr>
        </p:nvSpPr>
        <p:spPr>
          <a:xfrm>
            <a:off x="6618029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0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pos="5436">
          <p15:clr>
            <a:srgbClr val="F26B43"/>
          </p15:clr>
        </p15:guide>
        <p15:guide id="3" pos="324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3006">
          <p15:clr>
            <a:srgbClr val="F26B43"/>
          </p15:clr>
        </p15:guide>
        <p15:guide id="6" orient="horz" pos="2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3" y="445028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3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2.png"/><Relationship Id="rId5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alamBalam/medsi_email_classifier" TargetMode="External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image" Target="../media/image5.jp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0" y="0"/>
            <a:ext cx="9144000" cy="5230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685800" y="1890794"/>
            <a:ext cx="694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Автоматическое чтение гарантийных писем</a:t>
            </a:r>
            <a:endParaRPr b="1" i="0" sz="2400" u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movie.gif" id="226" name="Google Shape;2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160" y="251202"/>
            <a:ext cx="1173873" cy="71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 txBox="1"/>
          <p:nvPr/>
        </p:nvSpPr>
        <p:spPr>
          <a:xfrm>
            <a:off x="5434965" y="4174808"/>
            <a:ext cx="3257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8" name="Google Shape;228;p42"/>
          <p:cNvSpPr txBox="1"/>
          <p:nvPr/>
        </p:nvSpPr>
        <p:spPr>
          <a:xfrm>
            <a:off x="1790100" y="4044969"/>
            <a:ext cx="6943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 кейса </a:t>
            </a:r>
            <a:endParaRPr b="1" sz="19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 команды BioMind</a:t>
            </a:r>
            <a:endParaRPr b="1" i="0" sz="1900" u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325" y="218250"/>
            <a:ext cx="1571775" cy="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26" y="2609575"/>
            <a:ext cx="2395914" cy="22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51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51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1189343" y="282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 проблем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51"/>
          <p:cNvSpPr/>
          <p:nvPr/>
        </p:nvSpPr>
        <p:spPr>
          <a:xfrm flipH="1">
            <a:off x="596989" y="1394506"/>
            <a:ext cx="34200" cy="2839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51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6" y="652050"/>
            <a:ext cx="6001677" cy="43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52"/>
          <p:cNvCxnSpPr/>
          <p:nvPr/>
        </p:nvCxnSpPr>
        <p:spPr>
          <a:xfrm>
            <a:off x="468449" y="427603"/>
            <a:ext cx="483947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52"/>
          <p:cNvSpPr/>
          <p:nvPr/>
        </p:nvSpPr>
        <p:spPr>
          <a:xfrm>
            <a:off x="480263" y="580563"/>
            <a:ext cx="338081" cy="338081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1161443" y="5829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Распределение задач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57" name="Google Shape;357;p52"/>
          <p:cNvGraphicFramePr/>
          <p:nvPr/>
        </p:nvGraphicFramePr>
        <p:xfrm>
          <a:off x="1098725" y="42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{FF7B04F9-B8BE-4EB5-A87B-CAA484C9D396}</a:tableStyleId>
              </a:tblPr>
              <a:tblGrid>
                <a:gridCol w="449650"/>
                <a:gridCol w="4477450"/>
                <a:gridCol w="1799825"/>
                <a:gridCol w="1173875"/>
              </a:tblGrid>
              <a:tr h="58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accent1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highlight>
                            <a:schemeClr val="accen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Описание задачи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highlight>
                            <a:schemeClr val="accen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Ответственный (-ые)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highlight>
                            <a:schemeClr val="accen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Сроки реализации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accent1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123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Подготовить датасет</a:t>
                      </a:r>
                      <a:endParaRPr sz="1100"/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-"/>
                      </a:pPr>
                      <a:r>
                        <a:rPr lang="ru" sz="1100">
                          <a:solidFill>
                            <a:schemeClr val="dk2"/>
                          </a:solidFill>
                        </a:rPr>
                        <a:t>Продумать варианты аугментации датасета, включая внешние источники (пары текстов / изменение порядка слов и предложений / удаление случайных слов / зашумление / синонимы);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-2984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-"/>
                      </a:pPr>
                      <a:r>
                        <a:rPr lang="ru" sz="1100">
                          <a:solidFill>
                            <a:schemeClr val="dk2"/>
                          </a:solidFill>
                        </a:rPr>
                        <a:t>Разметить тестовые данные услугами по формату train.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Руслан, Анна, Светлана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 дня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77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Продумать в</a:t>
                      </a:r>
                      <a:r>
                        <a:rPr lang="ru" sz="1100"/>
                        <a:t>арианты архитектуры нейросети (BERT как классификатор текстов, Трансформер </a:t>
                      </a:r>
                      <a:r>
                        <a:rPr lang="ru" sz="11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</a:rPr>
                        <a:t>Seq2seq</a:t>
                      </a:r>
                      <a:r>
                        <a:rPr lang="ru" sz="1100"/>
                        <a:t> в качестве переводчика)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Антон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</a:t>
                      </a:r>
                      <a:r>
                        <a:rPr lang="ru" sz="1100"/>
                        <a:t> дня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0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Научиться парсить .pdf и .docx 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Юлия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 день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Разработать схему БД (таблица услуг, таблица выхода модели)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Вероника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 день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Разработка пользовательского интерфейса (</a:t>
                      </a:r>
                      <a:r>
                        <a:rPr lang="ru" sz="1100"/>
                        <a:t>чат-бот в Telegram)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Ильяс, Юлия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 дня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5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Разработка отчетности первого этапа и финальной презентации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Светлана, Вероника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 день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8" name="Google Shape;358;p52"/>
          <p:cNvSpPr/>
          <p:nvPr/>
        </p:nvSpPr>
        <p:spPr>
          <a:xfrm flipH="1">
            <a:off x="597082" y="12420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53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53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1147800" y="246348"/>
            <a:ext cx="79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Планы и перспективы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53"/>
          <p:cNvSpPr/>
          <p:nvPr/>
        </p:nvSpPr>
        <p:spPr>
          <a:xfrm flipH="1">
            <a:off x="596989" y="1394506"/>
            <a:ext cx="34200" cy="2839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3"/>
          <p:cNvSpPr/>
          <p:nvPr/>
        </p:nvSpPr>
        <p:spPr>
          <a:xfrm flipH="1">
            <a:off x="597082" y="12420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385" y="780100"/>
            <a:ext cx="5909217" cy="4112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758525" y="431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3000">
                <a:solidFill>
                  <a:srgbClr val="555555"/>
                </a:solidFill>
              </a:rPr>
              <a:t>Этапы реализации</a:t>
            </a:r>
            <a:endParaRPr sz="3000"/>
          </a:p>
        </p:txBody>
      </p:sp>
      <p:graphicFrame>
        <p:nvGraphicFramePr>
          <p:cNvPr id="375" name="Google Shape;375;p54"/>
          <p:cNvGraphicFramePr/>
          <p:nvPr/>
        </p:nvGraphicFramePr>
        <p:xfrm>
          <a:off x="758525" y="103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{FF7B04F9-B8BE-4EB5-A87B-CAA484C9D396}</a:tableStyleId>
              </a:tblPr>
              <a:tblGrid>
                <a:gridCol w="494150"/>
                <a:gridCol w="433185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№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Название этапа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Срок реализации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18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5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Подготовка датасета для обучения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25.12 - 26.12.23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18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5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Создание и обучение моделей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27.12 - 29.12.23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3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</a:rPr>
                        <a:t>Тестирование моделей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08.01.24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4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Разработка пользовательского интерфейса (чат-бот в Telegram)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08.01 - 10.01.23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5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</a:rPr>
                        <a:t>Тестирование </a:t>
                      </a:r>
                      <a:r>
                        <a:rPr lang="ru" sz="1500"/>
                        <a:t>чат-бота в Telegram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11.01.23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619975" y="43175"/>
            <a:ext cx="8323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Метрики для оценки модели (train_binary_model) </a:t>
            </a:r>
            <a:endParaRPr sz="2600"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850350"/>
            <a:ext cx="5720146" cy="3801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50" y="3765300"/>
            <a:ext cx="4675925" cy="124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214800" y="43175"/>
            <a:ext cx="8825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Метрики для оценки модели (</a:t>
            </a:r>
            <a:r>
              <a:rPr b="1" lang="ru" sz="2600">
                <a:solidFill>
                  <a:srgbClr val="555555"/>
                </a:solidFill>
              </a:rPr>
              <a:t>train_multiclass_model</a:t>
            </a:r>
            <a:r>
              <a:rPr b="1" lang="ru" sz="2600">
                <a:solidFill>
                  <a:srgbClr val="555555"/>
                </a:solidFill>
              </a:rPr>
              <a:t>) </a:t>
            </a:r>
            <a:endParaRPr sz="2600"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625" y="933450"/>
            <a:ext cx="4793724" cy="4086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idx="1" type="body"/>
          </p:nvPr>
        </p:nvSpPr>
        <p:spPr>
          <a:xfrm>
            <a:off x="1352600" y="181600"/>
            <a:ext cx="6920400" cy="55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BioMind Bot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это чат-бот для Telegram, разработанный для больничной сети "Медси" с целью автоматизации процесса обработки гарантийных писем от страховых компаний. </a:t>
            </a:r>
            <a:endParaRPr/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0" y="146275"/>
            <a:ext cx="794849" cy="800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57"/>
          <p:cNvGraphicFramePr/>
          <p:nvPr/>
        </p:nvGraphicFramePr>
        <p:xfrm>
          <a:off x="376225" y="110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{FF7B04F9-B8BE-4EB5-A87B-CAA484C9D396}</a:tableStyleId>
              </a:tblPr>
              <a:tblGrid>
                <a:gridCol w="2892925"/>
                <a:gridCol w="2797175"/>
                <a:gridCol w="2701425"/>
              </a:tblGrid>
              <a:tr h="61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</a:t>
                      </a:r>
                      <a:r>
                        <a:rPr b="1" lang="ru" sz="1300"/>
                        <a:t>айдена 1 услуга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найдено несколько услуг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</a:t>
                      </a:r>
                      <a:r>
                        <a:rPr b="1" lang="ru" sz="1300"/>
                        <a:t>е найдено услуг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27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6" name="Google Shape;3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00" y="1795750"/>
            <a:ext cx="1448600" cy="3137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7" name="Google Shape;3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1525" y="1824075"/>
            <a:ext cx="1448600" cy="3137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8" name="Google Shape;39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2250" y="1824104"/>
            <a:ext cx="1448600" cy="3137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415700" y="84725"/>
            <a:ext cx="8825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Метрика для оценки чат-бота в Telergam</a:t>
            </a:r>
            <a:endParaRPr sz="2600"/>
          </a:p>
        </p:txBody>
      </p:sp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54" y="975025"/>
            <a:ext cx="5286652" cy="232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5" name="Google Shape;405;p58"/>
          <p:cNvSpPr txBox="1"/>
          <p:nvPr/>
        </p:nvSpPr>
        <p:spPr>
          <a:xfrm>
            <a:off x="2054475" y="3400425"/>
            <a:ext cx="54450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Helvetica Neue"/>
                <a:ea typeface="Helvetica Neue"/>
                <a:cs typeface="Helvetica Neue"/>
                <a:sym typeface="Helvetica Neue"/>
              </a:rPr>
              <a:t>GCR = K/S * 100, </a:t>
            </a: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где: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K — число диалогов, которые привели к достижению бизнес-цели;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S — общее количество диалогов.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/>
        </p:nvSpPr>
        <p:spPr>
          <a:xfrm>
            <a:off x="1028368" y="102015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Полученные результаты (код на Github)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1" name="Google Shape;411;p59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2" name="Google Shape;412;p59"/>
          <p:cNvSpPr/>
          <p:nvPr/>
        </p:nvSpPr>
        <p:spPr>
          <a:xfrm>
            <a:off x="464638" y="5659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59"/>
          <p:cNvSpPr/>
          <p:nvPr/>
        </p:nvSpPr>
        <p:spPr>
          <a:xfrm flipH="1">
            <a:off x="597082" y="10896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59"/>
          <p:cNvSpPr txBox="1"/>
          <p:nvPr/>
        </p:nvSpPr>
        <p:spPr>
          <a:xfrm>
            <a:off x="651375" y="4583975"/>
            <a:ext cx="7634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F6B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Ссылка на рабочий код </a:t>
            </a:r>
            <a:r>
              <a:rPr lang="ru" sz="1300" u="sng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https://github.com/HalamBalam/medsi_email_classifier</a:t>
            </a:r>
            <a:endParaRPr sz="13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6B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213" y="623715"/>
            <a:ext cx="3141085" cy="39234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idx="4294967295" type="title"/>
          </p:nvPr>
        </p:nvSpPr>
        <p:spPr>
          <a:xfrm>
            <a:off x="691000" y="66673"/>
            <a:ext cx="7886700" cy="75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5555"/>
                </a:solidFill>
              </a:rPr>
              <a:t>Рефлексия</a:t>
            </a:r>
            <a:endParaRPr sz="3000"/>
          </a:p>
        </p:txBody>
      </p:sp>
      <p:graphicFrame>
        <p:nvGraphicFramePr>
          <p:cNvPr id="421" name="Google Shape;421;p60"/>
          <p:cNvGraphicFramePr/>
          <p:nvPr/>
        </p:nvGraphicFramePr>
        <p:xfrm>
          <a:off x="1537900" y="9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{FF7B04F9-B8BE-4EB5-A87B-CAA484C9D396}</a:tableStyleId>
              </a:tblPr>
              <a:tblGrid>
                <a:gridCol w="3100575"/>
                <a:gridCol w="3606275"/>
              </a:tblGrid>
              <a:tr h="3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9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Научились </a:t>
                      </a:r>
                      <a:r>
                        <a:rPr lang="ru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применять методы аугментации текста.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Н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екорректный машинный перевод медицинской тематики усложнял работу над доработкой датасета.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0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374151"/>
                          </a:solidFill>
                        </a:rPr>
                        <a:t>Обучили две модели распознавания страховых писем: 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бинарную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, отличающую услуги от их отсутствия, и 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мультиклассов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, классифицирующ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 услуги по 75 элементам справочника. Для обучения использовали аугментированные датасеты final_aug_df.csv и multiclass_df.csv.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В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екторные embedding невозможно заменить на корректные мед.термины.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150" y="1020950"/>
            <a:ext cx="337458" cy="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325" y="1020950"/>
            <a:ext cx="297925" cy="2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3"/>
          <p:cNvGrpSpPr/>
          <p:nvPr/>
        </p:nvGrpSpPr>
        <p:grpSpPr>
          <a:xfrm>
            <a:off x="140725" y="4559979"/>
            <a:ext cx="2255367" cy="502338"/>
            <a:chOff x="4645472" y="8295222"/>
            <a:chExt cx="3007156" cy="669784"/>
          </a:xfrm>
        </p:grpSpPr>
        <p:pic>
          <p:nvPicPr>
            <p:cNvPr id="236" name="Google Shape;23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45472" y="8295222"/>
              <a:ext cx="1399299" cy="625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43"/>
            <p:cNvSpPr/>
            <p:nvPr/>
          </p:nvSpPr>
          <p:spPr>
            <a:xfrm>
              <a:off x="6990228" y="8720206"/>
              <a:ext cx="6624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43"/>
          <p:cNvSpPr/>
          <p:nvPr/>
        </p:nvSpPr>
        <p:spPr>
          <a:xfrm>
            <a:off x="189460" y="1875354"/>
            <a:ext cx="764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 rotWithShape="1">
          <a:blip r:embed="rId4">
            <a:alphaModFix amt="41000"/>
          </a:blip>
          <a:srcRect b="0" l="33876" r="34911" t="0"/>
          <a:stretch/>
        </p:blipFill>
        <p:spPr>
          <a:xfrm rot="10800000">
            <a:off x="4469770" y="-70901"/>
            <a:ext cx="5224668" cy="513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85794" y="1757044"/>
            <a:ext cx="84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7307" y="56624"/>
            <a:ext cx="500063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285400" y="1701338"/>
            <a:ext cx="30594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РУСЛАН МИННЕБАЕВ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</a:t>
            </a: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рач-терапевт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3"/>
          <p:cNvSpPr txBox="1"/>
          <p:nvPr/>
        </p:nvSpPr>
        <p:spPr>
          <a:xfrm>
            <a:off x="2188424" y="3035825"/>
            <a:ext cx="164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-453000" y="3969550"/>
            <a:ext cx="4066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ЮЛИЯ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САБЕРУЛЛИНА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 данных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медицинской сфере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4538650" y="1981300"/>
            <a:ext cx="2620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СВЕТЛАНА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ГЛОВА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доцент кафедры терапии, врач-кардиолог, пульмонолог, к.м.н.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8725" y="2620325"/>
            <a:ext cx="1369800" cy="1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224" y="2627502"/>
            <a:ext cx="1369800" cy="13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6613" y="628039"/>
            <a:ext cx="1369800" cy="136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3"/>
          <p:cNvSpPr txBox="1"/>
          <p:nvPr/>
        </p:nvSpPr>
        <p:spPr>
          <a:xfrm>
            <a:off x="5508250" y="3997325"/>
            <a:ext cx="4186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ВЕРОНИКА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КОПЕНА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 отдела тестирования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SberAI, R&amp;D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5350013" y="5259350"/>
            <a:ext cx="385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latin typeface="Calibri"/>
                <a:ea typeface="Calibri"/>
                <a:cs typeface="Calibri"/>
                <a:sym typeface="Calibri"/>
              </a:rPr>
              <a:t>                                               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-78275" y="1657700"/>
            <a:ext cx="3024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АНТОН СУРГАНОВ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архитектор 1С,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Сбер Еаптека</a:t>
            </a:r>
            <a:r>
              <a:rPr b="0" i="0" lang="ru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886" y="261124"/>
            <a:ext cx="1396575" cy="1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3325888" y="4321425"/>
            <a:ext cx="2620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ИЛЬЯС ЭЛЬДАРОВ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 IT-проектов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0551" y="261126"/>
            <a:ext cx="1339201" cy="13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4838" y="2952425"/>
            <a:ext cx="1339199" cy="13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2008500" y="2008410"/>
            <a:ext cx="30240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АННА ПЕРМЯКОВА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ПГМУ им. Е.А.Вагнера, преподаватель, врач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1750" y="549850"/>
            <a:ext cx="1460700" cy="14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/>
          <p:nvPr/>
        </p:nvSpPr>
        <p:spPr>
          <a:xfrm>
            <a:off x="2396239" y="121825"/>
            <a:ext cx="43467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 ПРОЕКТА</a:t>
            </a:r>
            <a:endParaRPr b="1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>
            <a:off x="315549" y="121828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43"/>
          <p:cNvSpPr/>
          <p:nvPr/>
        </p:nvSpPr>
        <p:spPr>
          <a:xfrm>
            <a:off x="388438" y="2611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204" y="315402"/>
            <a:ext cx="145700" cy="2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/>
        </p:nvSpPr>
        <p:spPr>
          <a:xfrm>
            <a:off x="481450" y="1233400"/>
            <a:ext cx="56631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</a:t>
            </a: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тение PDF и word-документов в Telegram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Разработка базы данных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Доработка пользовательского интерфейса после получения обратной связи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61"/>
          <p:cNvSpPr txBox="1"/>
          <p:nvPr>
            <p:ph idx="4294967295" type="title"/>
          </p:nvPr>
        </p:nvSpPr>
        <p:spPr>
          <a:xfrm>
            <a:off x="628650" y="2391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5555"/>
                </a:solidFill>
              </a:rPr>
              <a:t>Перспективы</a:t>
            </a:r>
            <a:endParaRPr sz="3000"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224" y="273850"/>
            <a:ext cx="2920251" cy="1807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621600" y="39925"/>
            <a:ext cx="79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АРХИТЕКТУРА БД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6" name="Google Shape;4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50" y="403348"/>
            <a:ext cx="8572109" cy="38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25" y="3884150"/>
            <a:ext cx="4180424" cy="11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BAA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66296" y="1851487"/>
            <a:ext cx="90114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50" lIns="90550" spcFirstLastPara="1" rIns="90550" wrap="square" tIns="90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Quattrocento Sans"/>
              <a:buNone/>
            </a:pPr>
            <a:r>
              <a:rPr lang="ru">
                <a:solidFill>
                  <a:schemeClr val="lt1"/>
                </a:solidFill>
              </a:rPr>
              <a:t>Спасибо за внимание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43" name="Google Shape;443;p63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</a:pPr>
            <a:fld id="{00000000-1234-1234-1234-123412341234}" type="slidenum">
              <a:rPr b="1" lang="ru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Давыдовы\dwhelper\_ФРИЛАНС\МФТИ\Преза ОИ\logo_white.png" id="444" name="Google Shape;44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859" y="384507"/>
            <a:ext cx="745049" cy="27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44"/>
          <p:cNvCxnSpPr/>
          <p:nvPr/>
        </p:nvCxnSpPr>
        <p:spPr>
          <a:xfrm>
            <a:off x="468449" y="427603"/>
            <a:ext cx="483947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44"/>
          <p:cNvSpPr/>
          <p:nvPr/>
        </p:nvSpPr>
        <p:spPr>
          <a:xfrm>
            <a:off x="480263" y="580563"/>
            <a:ext cx="338081" cy="338081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1189343" y="282740"/>
            <a:ext cx="7900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Содержание 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44"/>
          <p:cNvSpPr txBox="1"/>
          <p:nvPr/>
        </p:nvSpPr>
        <p:spPr>
          <a:xfrm>
            <a:off x="1110289" y="1092951"/>
            <a:ext cx="78021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и его основные задачи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Анализ проблемы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Описание решения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Практическая ценность и применимость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План работ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623652" y="1280599"/>
            <a:ext cx="42600" cy="1682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9" y="634839"/>
            <a:ext cx="145700" cy="2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45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45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818364" y="2063451"/>
            <a:ext cx="78021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Извлечение текстовой информации</a:t>
            </a:r>
            <a:endParaRPr b="1"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 нейросеть распознавать и извлекать текстовую информацию из гарантийных писем.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t/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Услуги классификации</a:t>
            </a:r>
            <a:endParaRPr b="1"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Реализовать функцию классификации извлеченной информации в соответствии с категориями услуг, определенными в прейскуранте.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Занесение информации в базу данных</a:t>
            </a:r>
            <a:b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Автоматизировать запись обработанных результатов в базу данных мед. учреждения для последующего использования.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616100" y="11006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010900" y="150550"/>
            <a:ext cx="78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и его основные задачи</a:t>
            </a: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1495375" y="88000"/>
            <a:ext cx="62556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1375825" y="704650"/>
            <a:ext cx="6494700" cy="125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заключается в создании и развитии системы автоматизированной обработки гарантийных писем, обеспечивающей извлечение текстовой информации, классификацию услуг и последующее занесение данных в базу данных медицинского учреждения.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46"/>
          <p:cNvCxnSpPr/>
          <p:nvPr/>
        </p:nvCxnSpPr>
        <p:spPr>
          <a:xfrm>
            <a:off x="468449" y="427603"/>
            <a:ext cx="483947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46"/>
          <p:cNvSpPr/>
          <p:nvPr/>
        </p:nvSpPr>
        <p:spPr>
          <a:xfrm>
            <a:off x="480263" y="580563"/>
            <a:ext cx="338081" cy="338081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1189343" y="1576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проблемы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818345" y="609055"/>
            <a:ext cx="7900800" cy="5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Привязка гарантийного письма (ГП) к прейскуранту в целом</a:t>
            </a: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не к конкретным услугам.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Гарантийное письмо (ГП) охватывает весь перечень услуг, а не отдельные специфические услуги.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Проведение врачом услуг по 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ГП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не предусмотренным для него.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Врач выполняет предоставление услуг на основе ГП, которые не были инициированы или задумывались для выполнения врачом.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Страховая компания отказывается оплачивать целевые услуги, несмотря на затраты </a:t>
            </a:r>
            <a:r>
              <a:rPr b="1" lang="ru" sz="1700">
                <a:solidFill>
                  <a:srgbClr val="4D515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МЕДСИ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Страховая компания отклоняет оплату определенных услуг, несмотря на факт того, что МЕДСИ уже понесла расходы на эти целевые медицинские услуги.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NeueCyr"/>
              <a:ea typeface="HelveticaNeueCyr"/>
              <a:cs typeface="HelveticaNeueCyr"/>
              <a:sym typeface="HelveticaNeueCy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616100" y="13292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513" y="3831950"/>
            <a:ext cx="1046462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925" y="2257750"/>
            <a:ext cx="630250" cy="82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7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9" name="Google Shape;299;p47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47"/>
          <p:cNvSpPr txBox="1"/>
          <p:nvPr/>
        </p:nvSpPr>
        <p:spPr>
          <a:xfrm>
            <a:off x="1160168" y="166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Подготовительный этап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944425" y="2257750"/>
            <a:ext cx="8133300" cy="1349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Helvetica Neue"/>
                <a:ea typeface="Helvetica Neue"/>
                <a:cs typeface="Helvetica Neue"/>
                <a:sym typeface="Helvetica Neue"/>
              </a:rPr>
              <a:t>ПРОБЛЕМЫ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предоставленный датасет имеет ограниченное количество данных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размеченные данные имеют ошибки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не все услуги представлены в датасете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944425" y="3661375"/>
            <a:ext cx="8133300" cy="1304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Разработка вариантов расширения датасета: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пары текстов / изменение порядка слов и предложений / удаление случайных слов / зашумление / синонимы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651400" y="1176875"/>
            <a:ext cx="15000" cy="3789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163" y="536050"/>
            <a:ext cx="4803179" cy="166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48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48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1023525" y="427597"/>
            <a:ext cx="79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Разработка моделей нейронных сетей</a:t>
            </a:r>
            <a:endParaRPr b="1" sz="21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907275" y="868000"/>
            <a:ext cx="8133300" cy="102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 модели распознавания текста в гарантийных письмах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Создание модели классификации гарантийных писем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 модели извлечения и классификации услуг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15" name="Google Shape;315;p48"/>
          <p:cNvGraphicFramePr/>
          <p:nvPr/>
        </p:nvGraphicFramePr>
        <p:xfrm>
          <a:off x="907275" y="22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{FF7B04F9-B8BE-4EB5-A87B-CAA484C9D396}</a:tableStyleId>
              </a:tblPr>
              <a:tblGrid>
                <a:gridCol w="2004175"/>
                <a:gridCol w="3357725"/>
                <a:gridCol w="2680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Модель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Преимущества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Недостатки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</a:tr>
              <a:tr h="6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BERT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Подходит для мультиклассового обучения и для случаев, когда объект может принадлежать нескольким классам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Долго обучается, есть облегченные варианты, например, DistilBERT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TextCNN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Хорошо показывает себя на небольшом количестве классов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Плохо улавливает контекст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FastText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Быстро обучается на большом наборе данных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Плохо подходит для мультиклассового обучения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60" y="903550"/>
            <a:ext cx="355890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350" y="1519000"/>
            <a:ext cx="378550" cy="3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50" y="1214552"/>
            <a:ext cx="355900" cy="3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/>
          <p:nvPr/>
        </p:nvSpPr>
        <p:spPr>
          <a:xfrm>
            <a:off x="616100" y="11768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49"/>
          <p:cNvCxnSpPr/>
          <p:nvPr/>
        </p:nvCxnSpPr>
        <p:spPr>
          <a:xfrm>
            <a:off x="3922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49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1084575" y="351396"/>
            <a:ext cx="79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Интеграция и тестирование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9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50" y="800625"/>
            <a:ext cx="7121264" cy="434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p50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4" name="Google Shape;334;p50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1189343" y="282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Практическая ценность и применимость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50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25" y="823325"/>
            <a:ext cx="6414124" cy="4165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1_Office Theme">
  <a:themeElements>
    <a:clrScheme name="Медси">
      <a:dk1>
        <a:srgbClr val="3A3838"/>
      </a:dk1>
      <a:lt1>
        <a:srgbClr val="FFFFFF"/>
      </a:lt1>
      <a:dk2>
        <a:srgbClr val="1E1E1E"/>
      </a:dk2>
      <a:lt2>
        <a:srgbClr val="E7E6E6"/>
      </a:lt2>
      <a:accent1>
        <a:srgbClr val="00ABAA"/>
      </a:accent1>
      <a:accent2>
        <a:srgbClr val="008582"/>
      </a:accent2>
      <a:accent3>
        <a:srgbClr val="006462"/>
      </a:accent3>
      <a:accent4>
        <a:srgbClr val="FFDA2F"/>
      </a:accent4>
      <a:accent5>
        <a:srgbClr val="A5A5A5"/>
      </a:accent5>
      <a:accent6>
        <a:srgbClr val="767171"/>
      </a:accent6>
      <a:hlink>
        <a:srgbClr val="D0CECE"/>
      </a:hlink>
      <a:folHlink>
        <a:srgbClr val="FFDA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